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Syne Extra Bold"/>
      <p:regular r:id="rId16"/>
    </p:embeddedFont>
    <p:embeddedFont>
      <p:font typeface="Syne"/>
      <p:regular r:id="rId17"/>
    </p:embeddedFont>
    <p:embeddedFont>
      <p:font typeface="Syne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4-1.png>
</file>

<file path=ppt/media/image-4-2.png>
</file>

<file path=ppt/media/image-5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Tagging no Dynatrace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Melhorias de governança e automação para garantir conformidade e visibilidade completa na infraestrutura monitorada.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9309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Cenário Atual: Desafios de Governança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790236"/>
            <a:ext cx="55626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Problemas Identificados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13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Hosts sem tags obrigatórias entrando no ambiente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135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Inconsistência nos padrões de nomenclatura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5577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Possíveis instalações manuais criando brechas de controle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0236"/>
            <a:ext cx="47995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Impactos no Negócio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13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Dificuldade em rastreabilidade de custos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135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Monitoramento fragmentado e pouco confiável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5577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Tempo perdido com correções manuais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6979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Risco de compliance e auditoria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8804"/>
            <a:ext cx="499729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Revisão Geral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879408"/>
            <a:ext cx="4196358" cy="3491389"/>
          </a:xfrm>
          <a:prstGeom prst="roundRect">
            <a:avLst>
              <a:gd name="adj" fmla="val 2729"/>
            </a:avLst>
          </a:prstGeom>
          <a:solidFill>
            <a:srgbClr val="152025">
              <a:alpha val="95000"/>
            </a:srgbClr>
          </a:solidFill>
          <a:ln w="30480">
            <a:solidFill>
              <a:srgbClr val="6D9121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24270" y="2909888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547808"/>
          </a:solidFill>
          <a:ln/>
        </p:spPr>
      </p:sp>
      <p:sp>
        <p:nvSpPr>
          <p:cNvPr id="5" name="Text 3"/>
          <p:cNvSpPr/>
          <p:nvPr/>
        </p:nvSpPr>
        <p:spPr>
          <a:xfrm>
            <a:off x="2721888" y="303359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051084" y="3817144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Documentação Centralizada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51084" y="4661892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Criar documento formal no Confluence definindo tags obrigatórias, opcionais e formato padrão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79408"/>
            <a:ext cx="4196358" cy="3491389"/>
          </a:xfrm>
          <a:prstGeom prst="roundRect">
            <a:avLst>
              <a:gd name="adj" fmla="val 2729"/>
            </a:avLst>
          </a:prstGeom>
          <a:solidFill>
            <a:srgbClr val="152025">
              <a:alpha val="95000"/>
            </a:srgbClr>
          </a:solidFill>
          <a:ln w="30480">
            <a:solidFill>
              <a:srgbClr val="6D9121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47442" y="2909888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547808"/>
          </a:solidFill>
          <a:ln/>
        </p:spPr>
      </p:sp>
      <p:sp>
        <p:nvSpPr>
          <p:cNvPr id="10" name="Text 8"/>
          <p:cNvSpPr/>
          <p:nvPr/>
        </p:nvSpPr>
        <p:spPr>
          <a:xfrm>
            <a:off x="7145060" y="303359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5474256" y="3817144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Integração com Automação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474256" y="466189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Deploy aprovado somente com tags presentes.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Bloquear as instalações manuais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2879408"/>
            <a:ext cx="4196358" cy="3491389"/>
          </a:xfrm>
          <a:prstGeom prst="roundRect">
            <a:avLst>
              <a:gd name="adj" fmla="val 2729"/>
            </a:avLst>
          </a:prstGeom>
          <a:solidFill>
            <a:srgbClr val="152025">
              <a:alpha val="95000"/>
            </a:srgbClr>
          </a:solidFill>
          <a:ln w="30480">
            <a:solidFill>
              <a:srgbClr val="6D9121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670613" y="2909888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547808"/>
          </a:solidFill>
          <a:ln/>
        </p:spPr>
      </p:sp>
      <p:sp>
        <p:nvSpPr>
          <p:cNvPr id="15" name="Text 13"/>
          <p:cNvSpPr/>
          <p:nvPr/>
        </p:nvSpPr>
        <p:spPr>
          <a:xfrm>
            <a:off x="11568232" y="303359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9897427" y="3817144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Auditoria e Visibilidade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897427" y="4661892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Envio diário para o Google Chat caso tenha hosts sem tags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9897427" y="5523786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Criação de Dashboards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17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8891" y="2976205"/>
            <a:ext cx="10315337" cy="463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Pilar 1: Governança e Padronização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648891" y="3513653"/>
            <a:ext cx="1060561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Formalização da Política de Tagging Obrigatória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648891" y="4324707"/>
            <a:ext cx="3741063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Estrutura da Política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48891" y="4799648"/>
            <a:ext cx="8507849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Tags Obrigatórias: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48891" y="5263039"/>
            <a:ext cx="8507849" cy="593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highlight>
                  <a:srgbClr val="A9F00F"/>
                </a:highlight>
                <a:latin typeface="Syne" pitchFamily="34" charset="0"/>
                <a:ea typeface="Syne" pitchFamily="34" charset="-122"/>
                <a:cs typeface="Syne" pitchFamily="34" charset="-120"/>
              </a:rPr>
              <a:t>[CC]_area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- Identificação da área responsável, utilizando [CC] </a:t>
            </a:r>
            <a:pPr algn="l" indent="0" marL="0">
              <a:lnSpc>
                <a:spcPts val="2300"/>
              </a:lnSpc>
              <a:buNone/>
            </a:pPr>
            <a:r>
              <a:rPr lang="en-US" sz="1450" i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- PSG</a:t>
            </a:r>
            <a:pPr algn="l" indent="0" marL="0">
              <a:lnSpc>
                <a:spcPts val="2300"/>
              </a:lnSpc>
              <a:buNone/>
            </a:pPr>
            <a:r>
              <a:rPr lang="en-US" sz="1450" i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Exemplo: [CC] - PSG COA 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- CAPACIDADE OBSERVABILIDADE E AUTOMACA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48891" y="5921097"/>
            <a:ext cx="8507849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highlight>
                  <a:srgbClr val="A9F00F"/>
                </a:highlight>
                <a:latin typeface="Syne" pitchFamily="34" charset="0"/>
                <a:ea typeface="Syne" pitchFamily="34" charset="-122"/>
                <a:cs typeface="Syne" pitchFamily="34" charset="-120"/>
              </a:rPr>
              <a:t>cost_center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- Centro de custo para rastreabilidade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48891" y="6282571"/>
            <a:ext cx="8507849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environment - Ambiente (prod, dev, staging)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48891" y="6644045"/>
            <a:ext cx="8507849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area - Time responsavel - Aqui pode ser usado nomenclaturas como: Consórcio, Middleware e outros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648891" y="7107436"/>
            <a:ext cx="8507849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9616559" y="4347805"/>
            <a:ext cx="4372451" cy="1855827"/>
          </a:xfrm>
          <a:prstGeom prst="roundRect">
            <a:avLst>
              <a:gd name="adj" fmla="val 4196"/>
            </a:avLst>
          </a:prstGeom>
          <a:solidFill>
            <a:srgbClr val="334805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1939" y="4597718"/>
            <a:ext cx="289679" cy="231696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10276999" y="4579501"/>
            <a:ext cx="3260527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⚠️</a:t>
            </a:r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Consequências</a:t>
            </a:r>
            <a:endParaRPr lang="en-US" sz="1800" dirty="0"/>
          </a:p>
        </p:txBody>
      </p:sp>
      <p:sp>
        <p:nvSpPr>
          <p:cNvPr id="15" name="Text 11"/>
          <p:cNvSpPr/>
          <p:nvPr/>
        </p:nvSpPr>
        <p:spPr>
          <a:xfrm>
            <a:off x="10276999" y="5054441"/>
            <a:ext cx="3526631" cy="889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Hosts sem tags obrigatórias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não terão monitoramento autorizado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e serão bloqueados no pipeline de deploy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7972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233" y="3150989"/>
            <a:ext cx="10375463" cy="515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Pilar 2: Automação e Imposição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722233" y="3976449"/>
            <a:ext cx="206335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22233" y="4304228"/>
            <a:ext cx="6489740" cy="22860"/>
          </a:xfrm>
          <a:prstGeom prst="rect">
            <a:avLst/>
          </a:prstGeom>
          <a:solidFill>
            <a:srgbClr val="A9F00F"/>
          </a:solidFill>
          <a:ln/>
        </p:spPr>
      </p:sp>
      <p:sp>
        <p:nvSpPr>
          <p:cNvPr id="6" name="Text 3"/>
          <p:cNvSpPr/>
          <p:nvPr/>
        </p:nvSpPr>
        <p:spPr>
          <a:xfrm>
            <a:off x="722233" y="4453057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Criação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22233" y="4899303"/>
            <a:ext cx="6489740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Criação apenas via Portal de Automação. Obrigando que o analista adicione tag de centro de custo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418308" y="3976449"/>
            <a:ext cx="206335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18308" y="4304228"/>
            <a:ext cx="6489859" cy="22860"/>
          </a:xfrm>
          <a:prstGeom prst="rect">
            <a:avLst/>
          </a:prstGeom>
          <a:solidFill>
            <a:srgbClr val="A9F00F"/>
          </a:solidFill>
          <a:ln/>
        </p:spPr>
      </p:sp>
      <p:sp>
        <p:nvSpPr>
          <p:cNvPr id="10" name="Text 7"/>
          <p:cNvSpPr/>
          <p:nvPr/>
        </p:nvSpPr>
        <p:spPr>
          <a:xfrm>
            <a:off x="7418308" y="4453057"/>
            <a:ext cx="4904542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Validação de Entidades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418308" y="4899303"/>
            <a:ext cx="6489859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Lista todos os hosts (type=HOST) via API e verifica presença de area e cost_center, uma vez ao dia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22233" y="5920502"/>
            <a:ext cx="206335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2233" y="6248281"/>
            <a:ext cx="6489740" cy="22860"/>
          </a:xfrm>
          <a:prstGeom prst="rect">
            <a:avLst/>
          </a:prstGeom>
          <a:solidFill>
            <a:srgbClr val="A9F00F"/>
          </a:solidFill>
          <a:ln/>
        </p:spPr>
      </p:sp>
      <p:sp>
        <p:nvSpPr>
          <p:cNvPr id="14" name="Text 11"/>
          <p:cNvSpPr/>
          <p:nvPr/>
        </p:nvSpPr>
        <p:spPr>
          <a:xfrm>
            <a:off x="722233" y="6397109"/>
            <a:ext cx="3767614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Alerta Automático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22233" y="6843355"/>
            <a:ext cx="6489740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 tags estiverem ausentes, envia notificação imediata via Google Chat para o time de COA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418308" y="5920502"/>
            <a:ext cx="206335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418308" y="6248281"/>
            <a:ext cx="6489859" cy="22860"/>
          </a:xfrm>
          <a:prstGeom prst="rect">
            <a:avLst/>
          </a:prstGeom>
          <a:solidFill>
            <a:srgbClr val="A9F00F"/>
          </a:solidFill>
          <a:ln/>
        </p:spPr>
      </p:sp>
      <p:sp>
        <p:nvSpPr>
          <p:cNvPr id="18" name="Text 15"/>
          <p:cNvSpPr/>
          <p:nvPr/>
        </p:nvSpPr>
        <p:spPr>
          <a:xfrm>
            <a:off x="7418308" y="6397109"/>
            <a:ext cx="5619988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Relatório de Conformidade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418308" y="6843355"/>
            <a:ext cx="6489859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Geração semanal de relatório identificando hosts fora do padrão estabelecido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828" y="567928"/>
            <a:ext cx="10996851" cy="516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Exemplo de Fluxo de Automação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7303770" y="1497330"/>
            <a:ext cx="22860" cy="6167199"/>
          </a:xfrm>
          <a:prstGeom prst="roundRect">
            <a:avLst>
              <a:gd name="adj" fmla="val 379497"/>
            </a:avLst>
          </a:prstGeom>
          <a:solidFill>
            <a:srgbClr val="6D9121"/>
          </a:solidFill>
          <a:ln/>
        </p:spPr>
      </p:sp>
      <p:sp>
        <p:nvSpPr>
          <p:cNvPr id="4" name="Shape 2"/>
          <p:cNvSpPr/>
          <p:nvPr/>
        </p:nvSpPr>
        <p:spPr>
          <a:xfrm>
            <a:off x="6925032" y="1718191"/>
            <a:ext cx="413028" cy="22860"/>
          </a:xfrm>
          <a:prstGeom prst="roundRect">
            <a:avLst>
              <a:gd name="adj" fmla="val 379497"/>
            </a:avLst>
          </a:prstGeom>
          <a:solidFill>
            <a:srgbClr val="6D9121"/>
          </a:solidFill>
          <a:ln/>
        </p:spPr>
      </p:sp>
      <p:sp>
        <p:nvSpPr>
          <p:cNvPr id="5" name="Shape 3"/>
          <p:cNvSpPr/>
          <p:nvPr/>
        </p:nvSpPr>
        <p:spPr>
          <a:xfrm>
            <a:off x="7237750" y="1652171"/>
            <a:ext cx="154900" cy="154900"/>
          </a:xfrm>
          <a:prstGeom prst="roundRect">
            <a:avLst>
              <a:gd name="adj" fmla="val 295158"/>
            </a:avLst>
          </a:prstGeom>
          <a:solidFill>
            <a:srgbClr val="A9F00F"/>
          </a:solidFill>
          <a:ln/>
        </p:spPr>
      </p:sp>
      <p:sp>
        <p:nvSpPr>
          <p:cNvPr id="6" name="Text 4"/>
          <p:cNvSpPr/>
          <p:nvPr/>
        </p:nvSpPr>
        <p:spPr>
          <a:xfrm>
            <a:off x="722828" y="1568291"/>
            <a:ext cx="5766197" cy="6455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Criação dos hosts automatizado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22828" y="2337673"/>
            <a:ext cx="5766197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Permite criar hosts </a:t>
            </a:r>
            <a:pPr algn="r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apenas </a:t>
            </a:r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via Portal de Automação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292340" y="2957393"/>
            <a:ext cx="413028" cy="22860"/>
          </a:xfrm>
          <a:prstGeom prst="roundRect">
            <a:avLst>
              <a:gd name="adj" fmla="val 379497"/>
            </a:avLst>
          </a:prstGeom>
          <a:solidFill>
            <a:srgbClr val="6D9121"/>
          </a:solidFill>
          <a:ln/>
        </p:spPr>
      </p:sp>
      <p:sp>
        <p:nvSpPr>
          <p:cNvPr id="9" name="Shape 7"/>
          <p:cNvSpPr/>
          <p:nvPr/>
        </p:nvSpPr>
        <p:spPr>
          <a:xfrm>
            <a:off x="7237750" y="2891373"/>
            <a:ext cx="154900" cy="154900"/>
          </a:xfrm>
          <a:prstGeom prst="roundRect">
            <a:avLst>
              <a:gd name="adj" fmla="val 295158"/>
            </a:avLst>
          </a:prstGeom>
          <a:solidFill>
            <a:srgbClr val="A9F00F"/>
          </a:solidFill>
          <a:ln/>
        </p:spPr>
      </p:sp>
      <p:sp>
        <p:nvSpPr>
          <p:cNvPr id="10" name="Text 8"/>
          <p:cNvSpPr/>
          <p:nvPr/>
        </p:nvSpPr>
        <p:spPr>
          <a:xfrm>
            <a:off x="8141375" y="2807494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API Call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8141375" y="3254097"/>
            <a:ext cx="5766197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Consulta API  listando todos os hosts e suas tags uma vez ao dia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925032" y="4025503"/>
            <a:ext cx="413028" cy="22860"/>
          </a:xfrm>
          <a:prstGeom prst="roundRect">
            <a:avLst>
              <a:gd name="adj" fmla="val 379497"/>
            </a:avLst>
          </a:prstGeom>
          <a:solidFill>
            <a:srgbClr val="6D9121"/>
          </a:solidFill>
          <a:ln/>
        </p:spPr>
      </p:sp>
      <p:sp>
        <p:nvSpPr>
          <p:cNvPr id="13" name="Shape 11"/>
          <p:cNvSpPr/>
          <p:nvPr/>
        </p:nvSpPr>
        <p:spPr>
          <a:xfrm>
            <a:off x="7237750" y="3959483"/>
            <a:ext cx="154900" cy="154900"/>
          </a:xfrm>
          <a:prstGeom prst="roundRect">
            <a:avLst>
              <a:gd name="adj" fmla="val 295158"/>
            </a:avLst>
          </a:prstGeom>
          <a:solidFill>
            <a:srgbClr val="A9F00F"/>
          </a:solidFill>
          <a:ln/>
        </p:spPr>
      </p:sp>
      <p:sp>
        <p:nvSpPr>
          <p:cNvPr id="14" name="Text 12"/>
          <p:cNvSpPr/>
          <p:nvPr/>
        </p:nvSpPr>
        <p:spPr>
          <a:xfrm>
            <a:off x="3907155" y="3875603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Validação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722828" y="4322207"/>
            <a:ext cx="5766197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Verifica conformidade com política obrigatória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292340" y="5093732"/>
            <a:ext cx="413028" cy="22860"/>
          </a:xfrm>
          <a:prstGeom prst="roundRect">
            <a:avLst>
              <a:gd name="adj" fmla="val 379497"/>
            </a:avLst>
          </a:prstGeom>
          <a:solidFill>
            <a:srgbClr val="6D9121"/>
          </a:solidFill>
          <a:ln/>
        </p:spPr>
      </p:sp>
      <p:sp>
        <p:nvSpPr>
          <p:cNvPr id="17" name="Shape 15"/>
          <p:cNvSpPr/>
          <p:nvPr/>
        </p:nvSpPr>
        <p:spPr>
          <a:xfrm>
            <a:off x="7237750" y="5027712"/>
            <a:ext cx="154900" cy="154900"/>
          </a:xfrm>
          <a:prstGeom prst="roundRect">
            <a:avLst>
              <a:gd name="adj" fmla="val 295158"/>
            </a:avLst>
          </a:prstGeom>
          <a:solidFill>
            <a:srgbClr val="A9F00F"/>
          </a:solidFill>
          <a:ln/>
        </p:spPr>
      </p:sp>
      <p:sp>
        <p:nvSpPr>
          <p:cNvPr id="18" name="Text 16"/>
          <p:cNvSpPr/>
          <p:nvPr/>
        </p:nvSpPr>
        <p:spPr>
          <a:xfrm>
            <a:off x="8141375" y="4943832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Notificação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8141375" y="5390436"/>
            <a:ext cx="5766197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Alerta via Google Chat se não conforme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925032" y="6161961"/>
            <a:ext cx="413028" cy="22860"/>
          </a:xfrm>
          <a:prstGeom prst="roundRect">
            <a:avLst>
              <a:gd name="adj" fmla="val 379497"/>
            </a:avLst>
          </a:prstGeom>
          <a:solidFill>
            <a:srgbClr val="6D9121"/>
          </a:solidFill>
          <a:ln/>
        </p:spPr>
      </p:sp>
      <p:sp>
        <p:nvSpPr>
          <p:cNvPr id="21" name="Shape 19"/>
          <p:cNvSpPr/>
          <p:nvPr/>
        </p:nvSpPr>
        <p:spPr>
          <a:xfrm>
            <a:off x="7237750" y="6095940"/>
            <a:ext cx="154900" cy="154900"/>
          </a:xfrm>
          <a:prstGeom prst="roundRect">
            <a:avLst>
              <a:gd name="adj" fmla="val 295158"/>
            </a:avLst>
          </a:prstGeom>
          <a:solidFill>
            <a:srgbClr val="A9F00F"/>
          </a:solidFill>
          <a:ln/>
        </p:spPr>
      </p:sp>
      <p:sp>
        <p:nvSpPr>
          <p:cNvPr id="22" name="Text 20"/>
          <p:cNvSpPr/>
          <p:nvPr/>
        </p:nvSpPr>
        <p:spPr>
          <a:xfrm>
            <a:off x="3907155" y="6012061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Relatório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722828" y="6458664"/>
            <a:ext cx="5766197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Dashboard atualizado com status de conformidade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90580"/>
            <a:ext cx="1069967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Pilar 3: Auditoria e Visibilidade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4597718"/>
            <a:ext cx="13042821" cy="2776538"/>
          </a:xfrm>
          <a:prstGeom prst="roundRect">
            <a:avLst>
              <a:gd name="adj" fmla="val 343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832152"/>
            <a:ext cx="803433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Dashboard de Conformidade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028224" y="5393531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Criar painel no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Grafana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consumindo dados da API de entidades do Dynatrace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5892522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Taxa de conformidade por área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6334720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Hosts sem tags obrigatórias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8224" y="6776918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Hosts criados nos últimos dias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6197"/>
            <a:ext cx="1078992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Roadmap de Implementação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196822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</p:sp>
      <p:sp>
        <p:nvSpPr>
          <p:cNvPr id="4" name="Shape 2"/>
          <p:cNvSpPr/>
          <p:nvPr/>
        </p:nvSpPr>
        <p:spPr>
          <a:xfrm>
            <a:off x="2302550" y="2196822"/>
            <a:ext cx="30480" cy="453628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</p:sp>
      <p:sp>
        <p:nvSpPr>
          <p:cNvPr id="5" name="Shape 3"/>
          <p:cNvSpPr/>
          <p:nvPr/>
        </p:nvSpPr>
        <p:spPr>
          <a:xfrm>
            <a:off x="2232779" y="2111812"/>
            <a:ext cx="170021" cy="170021"/>
          </a:xfrm>
          <a:prstGeom prst="roundRect">
            <a:avLst>
              <a:gd name="adj" fmla="val 268908"/>
            </a:avLst>
          </a:prstGeom>
          <a:solidFill>
            <a:srgbClr val="A9F00F"/>
          </a:solidFill>
          <a:ln/>
        </p:spPr>
      </p:sp>
      <p:sp>
        <p:nvSpPr>
          <p:cNvPr id="6" name="Text 4"/>
          <p:cNvSpPr/>
          <p:nvPr/>
        </p:nvSpPr>
        <p:spPr>
          <a:xfrm>
            <a:off x="1020604" y="2877383"/>
            <a:ext cx="25943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A9F00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4T2025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0604" y="3367802"/>
            <a:ext cx="25943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0604" y="3866793"/>
            <a:ext cx="25943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Documentação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20604" y="4711541"/>
            <a:ext cx="25943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Formalizar política e criar documentação no Confluence. Definir tags obrigatórias 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634038" y="2196822"/>
            <a:ext cx="30480" cy="453628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</p:sp>
      <p:sp>
        <p:nvSpPr>
          <p:cNvPr id="11" name="Shape 9"/>
          <p:cNvSpPr/>
          <p:nvPr/>
        </p:nvSpPr>
        <p:spPr>
          <a:xfrm>
            <a:off x="5564267" y="2111812"/>
            <a:ext cx="170021" cy="170021"/>
          </a:xfrm>
          <a:prstGeom prst="roundRect">
            <a:avLst>
              <a:gd name="adj" fmla="val 268908"/>
            </a:avLst>
          </a:prstGeom>
          <a:solidFill>
            <a:srgbClr val="A9F00F"/>
          </a:solidFill>
          <a:ln/>
        </p:spPr>
      </p:sp>
      <p:sp>
        <p:nvSpPr>
          <p:cNvPr id="12" name="Text 10"/>
          <p:cNvSpPr/>
          <p:nvPr/>
        </p:nvSpPr>
        <p:spPr>
          <a:xfrm>
            <a:off x="4352092" y="2877383"/>
            <a:ext cx="2594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A9F00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1T-2026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4352092" y="3367802"/>
            <a:ext cx="2594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4352092" y="3866793"/>
            <a:ext cx="259449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Integração Pipeline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4352092" y="4711541"/>
            <a:ext cx="2594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Implementar validação de tags no Portal de Automação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352092" y="5879544"/>
            <a:ext cx="2594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Bloquear instalações manuais de agentes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965644" y="2196822"/>
            <a:ext cx="30480" cy="453628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</p:sp>
      <p:sp>
        <p:nvSpPr>
          <p:cNvPr id="18" name="Shape 16"/>
          <p:cNvSpPr/>
          <p:nvPr/>
        </p:nvSpPr>
        <p:spPr>
          <a:xfrm>
            <a:off x="8895874" y="2111812"/>
            <a:ext cx="170021" cy="170021"/>
          </a:xfrm>
          <a:prstGeom prst="roundRect">
            <a:avLst>
              <a:gd name="adj" fmla="val 268908"/>
            </a:avLst>
          </a:prstGeom>
          <a:solidFill>
            <a:srgbClr val="A9F00F"/>
          </a:solidFill>
          <a:ln/>
        </p:spPr>
      </p:sp>
      <p:sp>
        <p:nvSpPr>
          <p:cNvPr id="19" name="Text 17"/>
          <p:cNvSpPr/>
          <p:nvPr/>
        </p:nvSpPr>
        <p:spPr>
          <a:xfrm>
            <a:off x="7683698" y="2877383"/>
            <a:ext cx="2594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 </a:t>
            </a:r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A9F00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1T-2026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683698" y="3367802"/>
            <a:ext cx="2594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683698" y="3866793"/>
            <a:ext cx="259449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Automação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683698" y="4711541"/>
            <a:ext cx="2594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Desenvolver scripts de validação via API v2. 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683698" y="5516642"/>
            <a:ext cx="2594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Configurar alertas no Google Chat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12297251" y="2196822"/>
            <a:ext cx="30480" cy="453628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</p:sp>
      <p:sp>
        <p:nvSpPr>
          <p:cNvPr id="25" name="Shape 23"/>
          <p:cNvSpPr/>
          <p:nvPr/>
        </p:nvSpPr>
        <p:spPr>
          <a:xfrm>
            <a:off x="12227481" y="2111812"/>
            <a:ext cx="170021" cy="170021"/>
          </a:xfrm>
          <a:prstGeom prst="roundRect">
            <a:avLst>
              <a:gd name="adj" fmla="val 268908"/>
            </a:avLst>
          </a:prstGeom>
          <a:solidFill>
            <a:srgbClr val="A9F00F"/>
          </a:solidFill>
          <a:ln/>
        </p:spPr>
      </p:sp>
      <p:sp>
        <p:nvSpPr>
          <p:cNvPr id="26" name="Text 24"/>
          <p:cNvSpPr/>
          <p:nvPr/>
        </p:nvSpPr>
        <p:spPr>
          <a:xfrm>
            <a:off x="11015305" y="2877383"/>
            <a:ext cx="2594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A9F00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1T-2026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11015305" y="3367802"/>
            <a:ext cx="2594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1015305" y="3866793"/>
            <a:ext cx="2594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Auditoria</a:t>
            </a:r>
            <a:endParaRPr lang="en-US" sz="2200" dirty="0"/>
          </a:p>
        </p:txBody>
      </p:sp>
      <p:sp>
        <p:nvSpPr>
          <p:cNvPr id="29" name="Text 27"/>
          <p:cNvSpPr/>
          <p:nvPr/>
        </p:nvSpPr>
        <p:spPr>
          <a:xfrm>
            <a:off x="11015305" y="4357211"/>
            <a:ext cx="2594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Criar dashboards Grafana. 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11015305" y="5162312"/>
            <a:ext cx="2594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Configurar  relatórios periódicos de conformidade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793790" y="68605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Obrigado!</a:t>
            </a: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2025-10-28T18:05:10Z</dcterms:created>
  <dcterms:modified xsi:type="dcterms:W3CDTF">2025-10-28T18:05:10Z</dcterms:modified>
</cp:coreProperties>
</file>